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Nunito Sans" panose="020B0604020202020204" charset="0"/>
      <p:regular r:id="rId27"/>
      <p:bold r:id="rId28"/>
      <p:italic r:id="rId29"/>
      <p:boldItalic r:id="rId30"/>
    </p:embeddedFont>
    <p:embeddedFont>
      <p:font typeface="Nunito Sans Black" panose="020B0604020202020204" charset="0"/>
      <p:bold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22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32d59ef13f_0_9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32d59ef13f_0_9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32d59ef13f_0_10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32d59ef13f_0_10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32d59ef13f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32d59ef13f_0_1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32d59ef13f_0_10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32d59ef13f_0_10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8ed0298b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8ed0298b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68fbde6bc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268fbde6bc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68fbde6bc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268fbde6bc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68fbde6bc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68fbde6bc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68fbde6bc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268fbde6bc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68fbde6bc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268fbde6bc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68fbde6bc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268fbde6bc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68fbde6bc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68fbde6bc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68fbde6bc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268fbde6bc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68fbde6bc9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268fbde6bc9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68fbde6bc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68fbde6bc9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>
            <a:off x="-688" y="0"/>
            <a:ext cx="4575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ctrTitle"/>
          </p:nvPr>
        </p:nvSpPr>
        <p:spPr>
          <a:xfrm>
            <a:off x="468925" y="2387250"/>
            <a:ext cx="3636600" cy="22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sz="3000" b="1">
                <a:solidFill>
                  <a:srgbClr val="F6703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4574900" y="-150"/>
            <a:ext cx="185400" cy="51435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/>
          <p:nvPr/>
        </p:nvSpPr>
        <p:spPr>
          <a:xfrm flipH="1">
            <a:off x="-7125" y="0"/>
            <a:ext cx="2592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/>
          <p:nvPr/>
        </p:nvSpPr>
        <p:spPr>
          <a:xfrm>
            <a:off x="2585478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277100" y="284200"/>
            <a:ext cx="2024100" cy="36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 b="1">
                <a:solidFill>
                  <a:srgbClr val="F6703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1_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/>
          <p:nvPr/>
        </p:nvSpPr>
        <p:spPr>
          <a:xfrm flipH="1">
            <a:off x="4568412" y="0"/>
            <a:ext cx="4575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646550" y="1989500"/>
            <a:ext cx="3246900" cy="21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  <a:defRPr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sz="30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sz="30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sz="30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sz="30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sz="30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sz="30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sz="30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sz="30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/>
          <p:nvPr/>
        </p:nvSpPr>
        <p:spPr>
          <a:xfrm flipH="1">
            <a:off x="4455300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2"/>
          </p:nvPr>
        </p:nvSpPr>
        <p:spPr>
          <a:xfrm>
            <a:off x="5130225" y="1016000"/>
            <a:ext cx="34707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800"/>
              <a:buAutoNum type="arabicPeriod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AutoNum type="alphaLcPeriod"/>
              <a:defRPr>
                <a:solidFill>
                  <a:srgbClr val="999999"/>
                </a:solidFill>
              </a:defRPr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999999"/>
                </a:solidFill>
              </a:defRPr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AutoNum type="arabicPeriod"/>
              <a:defRPr>
                <a:solidFill>
                  <a:srgbClr val="999999"/>
                </a:solidFill>
              </a:defRPr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200"/>
              <a:buAutoNum type="alphaLcPeriod"/>
              <a:defRPr>
                <a:solidFill>
                  <a:srgbClr val="999999"/>
                </a:solidFill>
              </a:defRPr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200"/>
              <a:buAutoNum type="romanLcPeriod"/>
              <a:defRPr>
                <a:solidFill>
                  <a:srgbClr val="999999"/>
                </a:solidFill>
              </a:defRPr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200"/>
              <a:buAutoNum type="arabicPeriod"/>
              <a:defRPr>
                <a:solidFill>
                  <a:srgbClr val="999999"/>
                </a:solidFill>
              </a:defRPr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200"/>
              <a:buAutoNum type="alphaLcPeriod"/>
              <a:defRPr>
                <a:solidFill>
                  <a:srgbClr val="999999"/>
                </a:solidFill>
              </a:defRPr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Clr>
                <a:srgbClr val="999999"/>
              </a:buClr>
              <a:buSzPts val="1200"/>
              <a:buAutoNum type="romanLcPeriod"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46573" y="1016000"/>
            <a:ext cx="3246900" cy="9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/>
          <p:nvPr/>
        </p:nvSpPr>
        <p:spPr>
          <a:xfrm rot="5400000" flipH="1">
            <a:off x="4518950" y="-3360875"/>
            <a:ext cx="113100" cy="91512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7"/>
          <p:cNvSpPr/>
          <p:nvPr/>
        </p:nvSpPr>
        <p:spPr>
          <a:xfrm>
            <a:off x="-7125" y="1271275"/>
            <a:ext cx="9151200" cy="38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1847275" y="1704600"/>
            <a:ext cx="5449500" cy="27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Font typeface="Georgia"/>
              <a:buChar char="▪"/>
              <a:defRPr sz="2400" i="1"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  <a:defRPr sz="2400" i="1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  <a:defRPr sz="2400" i="1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  <a:defRPr sz="2400" i="1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  <a:defRPr sz="2400" i="1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  <a:defRPr sz="2400" i="1"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  <a:defRPr sz="2400" i="1"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  <a:defRPr sz="2400" i="1"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  <a:defRPr sz="2400" i="1"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8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3090625" y="575500"/>
            <a:ext cx="55962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with intro text">
  <p:cSld name="TITLE_AND_BODY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9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1"/>
          </p:nvPr>
        </p:nvSpPr>
        <p:spPr>
          <a:xfrm>
            <a:off x="3090625" y="575500"/>
            <a:ext cx="55962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Georgia"/>
              <a:buChar char="▪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800"/>
              <a:buFont typeface="Georgia"/>
              <a:buChar char="-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400"/>
              <a:buFont typeface="Georgia"/>
              <a:buChar char="-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200"/>
              <a:buFont typeface="Georgia"/>
              <a:buChar char="-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200"/>
              <a:buFont typeface="Georgia"/>
              <a:buChar char="-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200"/>
              <a:buFont typeface="Georgia"/>
              <a:buChar char="-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200"/>
              <a:buFont typeface="Georgia"/>
              <a:buChar char="-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200"/>
              <a:buFont typeface="Georgia"/>
              <a:buChar char="-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200"/>
              <a:buFont typeface="Georgia"/>
              <a:buChar char="-"/>
              <a:defRPr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2"/>
          </p:nvPr>
        </p:nvSpPr>
        <p:spPr>
          <a:xfrm>
            <a:off x="3090625" y="2004313"/>
            <a:ext cx="5596200" cy="25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 with intro text">
  <p:cSld name="TITLE_AND_BODY_1_2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0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body" idx="1"/>
          </p:nvPr>
        </p:nvSpPr>
        <p:spPr>
          <a:xfrm>
            <a:off x="3090625" y="575500"/>
            <a:ext cx="55962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▪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-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-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-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-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-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-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-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/>
              <a:buChar char="-"/>
              <a:defRPr sz="1600" i="1">
                <a:solidFill>
                  <a:srgbClr val="F6703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2"/>
          </p:nvPr>
        </p:nvSpPr>
        <p:spPr>
          <a:xfrm>
            <a:off x="3090625" y="2004325"/>
            <a:ext cx="2727000" cy="25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3"/>
          </p:nvPr>
        </p:nvSpPr>
        <p:spPr>
          <a:xfrm>
            <a:off x="5959744" y="2004325"/>
            <a:ext cx="2727000" cy="25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left">
  <p:cSld name="TITLE_AND_BODY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 flipH="1">
            <a:off x="-7125" y="0"/>
            <a:ext cx="2592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1"/>
          <p:cNvSpPr/>
          <p:nvPr/>
        </p:nvSpPr>
        <p:spPr>
          <a:xfrm>
            <a:off x="2585478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136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 b="1">
                <a:solidFill>
                  <a:srgbClr val="F6703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body" idx="1"/>
          </p:nvPr>
        </p:nvSpPr>
        <p:spPr>
          <a:xfrm>
            <a:off x="234450" y="2004325"/>
            <a:ext cx="2046300" cy="25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">
  <p:cSld name="TITLE_AND_BODY_1_1_1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/>
          <p:nvPr/>
        </p:nvSpPr>
        <p:spPr>
          <a:xfrm flipH="1">
            <a:off x="-688" y="0"/>
            <a:ext cx="4575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2"/>
          <p:cNvSpPr/>
          <p:nvPr/>
        </p:nvSpPr>
        <p:spPr>
          <a:xfrm>
            <a:off x="4574903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2"/>
          <p:cNvSpPr txBox="1">
            <a:spLocks noGrp="1"/>
          </p:cNvSpPr>
          <p:nvPr>
            <p:ph type="title"/>
          </p:nvPr>
        </p:nvSpPr>
        <p:spPr>
          <a:xfrm>
            <a:off x="511425" y="575500"/>
            <a:ext cx="3517200" cy="97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 b="1">
                <a:solidFill>
                  <a:srgbClr val="F6703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body" idx="1"/>
          </p:nvPr>
        </p:nvSpPr>
        <p:spPr>
          <a:xfrm>
            <a:off x="511425" y="1598600"/>
            <a:ext cx="3517200" cy="29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ldNum" idx="12"/>
          </p:nvPr>
        </p:nvSpPr>
        <p:spPr>
          <a:xfrm>
            <a:off x="1990097" y="4749850"/>
            <a:ext cx="2584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of Presentation Here  ❙  </a:t>
            </a:r>
            <a:fld id="{00000000-1234-1234-1234-123412341234}" type="slidenum">
              <a:rPr lang="en" b="1"/>
              <a:t>‹#›</a:t>
            </a:fld>
            <a:endParaRPr b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3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3"/>
          <p:cNvSpPr txBox="1">
            <a:spLocks noGrp="1"/>
          </p:cNvSpPr>
          <p:nvPr>
            <p:ph type="body" idx="1"/>
          </p:nvPr>
        </p:nvSpPr>
        <p:spPr>
          <a:xfrm>
            <a:off x="3062200" y="575500"/>
            <a:ext cx="27300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body" idx="2"/>
          </p:nvPr>
        </p:nvSpPr>
        <p:spPr>
          <a:xfrm>
            <a:off x="5956701" y="575500"/>
            <a:ext cx="27300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4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body" idx="1"/>
          </p:nvPr>
        </p:nvSpPr>
        <p:spPr>
          <a:xfrm>
            <a:off x="3069325" y="575500"/>
            <a:ext cx="17898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6pPr>
            <a:lvl7pPr marL="3200400" lvl="6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7pPr>
            <a:lvl8pPr marL="3657600" lvl="7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8pPr>
            <a:lvl9pPr marL="4114800" lvl="8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2"/>
          </p:nvPr>
        </p:nvSpPr>
        <p:spPr>
          <a:xfrm>
            <a:off x="4951006" y="575500"/>
            <a:ext cx="17898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6pPr>
            <a:lvl7pPr marL="3200400" lvl="6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7pPr>
            <a:lvl8pPr marL="3657600" lvl="7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8pPr>
            <a:lvl9pPr marL="4114800" lvl="8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body" idx="3"/>
          </p:nvPr>
        </p:nvSpPr>
        <p:spPr>
          <a:xfrm>
            <a:off x="6832686" y="575500"/>
            <a:ext cx="17898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6pPr>
            <a:lvl7pPr marL="3200400" lvl="6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7pPr>
            <a:lvl8pPr marL="3657600" lvl="7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8pPr>
            <a:lvl9pPr marL="4114800" lvl="8" indent="-28575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sldNum" idx="12"/>
          </p:nvPr>
        </p:nvSpPr>
        <p:spPr>
          <a:xfrm>
            <a:off x="6520347" y="4749850"/>
            <a:ext cx="2584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5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6703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 b="1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090625" y="575500"/>
            <a:ext cx="5596200" cy="3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2400"/>
              <a:buFont typeface="Nunito Sans"/>
              <a:buChar char="▪"/>
              <a:defRPr sz="2400" b="1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Nunito Sans"/>
              <a:buChar char="-"/>
              <a:defRPr sz="1800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00"/>
              <a:buFont typeface="Nunito Sans"/>
              <a:buChar char="-"/>
              <a:defRPr sz="1200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00"/>
              <a:buFont typeface="Nunito Sans"/>
              <a:buChar char="-"/>
              <a:defRPr sz="1200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00"/>
              <a:buFont typeface="Nunito Sans"/>
              <a:buChar char="-"/>
              <a:defRPr sz="1200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00"/>
              <a:buFont typeface="Nunito Sans"/>
              <a:buChar char="-"/>
              <a:defRPr sz="1200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00"/>
              <a:buFont typeface="Nunito Sans"/>
              <a:buChar char="-"/>
              <a:defRPr sz="1200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00"/>
              <a:buFont typeface="Nunito Sans"/>
              <a:buChar char="-"/>
              <a:defRPr sz="1200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559197" y="4749900"/>
            <a:ext cx="2584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of Presentation Here  ❙  </a:t>
            </a:r>
            <a:fld id="{00000000-1234-1234-1234-123412341234}" type="slidenum">
              <a:rPr lang="en" b="1"/>
              <a:t>‹#›</a:t>
            </a:fld>
            <a:endParaRPr b="1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/>
          <p:nvPr/>
        </p:nvSpPr>
        <p:spPr>
          <a:xfrm>
            <a:off x="2087247" y="1253300"/>
            <a:ext cx="1218000" cy="1019100"/>
          </a:xfrm>
          <a:prstGeom prst="chevron">
            <a:avLst>
              <a:gd name="adj" fmla="val 29853"/>
            </a:avLst>
          </a:prstGeom>
          <a:solidFill>
            <a:srgbClr val="F67031">
              <a:alpha val="95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5" name="Google Shape;125;p27"/>
          <p:cNvSpPr txBox="1">
            <a:spLocks noGrp="1"/>
          </p:cNvSpPr>
          <p:nvPr>
            <p:ph type="ctrTitle"/>
          </p:nvPr>
        </p:nvSpPr>
        <p:spPr>
          <a:xfrm>
            <a:off x="468925" y="2387250"/>
            <a:ext cx="3636600" cy="22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unito Sans Black"/>
                <a:ea typeface="Nunito Sans Black"/>
                <a:cs typeface="Nunito Sans Black"/>
                <a:sym typeface="Nunito Sans Black"/>
              </a:rPr>
              <a:t>Strategic Dashboard</a:t>
            </a:r>
            <a:endParaRPr b="0">
              <a:solidFill>
                <a:srgbClr val="F67031"/>
              </a:solidFill>
              <a:latin typeface="Nunito Sans Black"/>
              <a:ea typeface="Nunito Sans Black"/>
              <a:cs typeface="Nunito Sans Black"/>
              <a:sym typeface="Nunito Sans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1">
                <a:solidFill>
                  <a:srgbClr val="009594"/>
                </a:solidFill>
              </a:rPr>
              <a:t>Board of Education</a:t>
            </a:r>
            <a:endParaRPr sz="1800" b="0" i="1">
              <a:solidFill>
                <a:srgbClr val="0095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1">
                <a:solidFill>
                  <a:srgbClr val="009594"/>
                </a:solidFill>
              </a:rPr>
              <a:t>February 21, 2024</a:t>
            </a:r>
            <a:endParaRPr sz="1800" b="0" i="1">
              <a:solidFill>
                <a:srgbClr val="009594"/>
              </a:solidFill>
            </a:endParaRPr>
          </a:p>
        </p:txBody>
      </p:sp>
      <p:sp>
        <p:nvSpPr>
          <p:cNvPr id="126" name="Google Shape;126;p27"/>
          <p:cNvSpPr/>
          <p:nvPr/>
        </p:nvSpPr>
        <p:spPr>
          <a:xfrm>
            <a:off x="468922" y="1430040"/>
            <a:ext cx="1218000" cy="665700"/>
          </a:xfrm>
          <a:prstGeom prst="chevron">
            <a:avLst>
              <a:gd name="adj" fmla="val 29853"/>
            </a:avLst>
          </a:prstGeom>
          <a:solidFill>
            <a:srgbClr val="FFA400">
              <a:alpha val="71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27" name="Google Shape;1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850" y="4253150"/>
            <a:ext cx="597677" cy="597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7"/>
          <p:cNvSpPr/>
          <p:nvPr/>
        </p:nvSpPr>
        <p:spPr>
          <a:xfrm>
            <a:off x="1309502" y="1346781"/>
            <a:ext cx="1218000" cy="832200"/>
          </a:xfrm>
          <a:prstGeom prst="chevron">
            <a:avLst>
              <a:gd name="adj" fmla="val 29853"/>
            </a:avLst>
          </a:prstGeom>
          <a:solidFill>
            <a:srgbClr val="F67031">
              <a:alpha val="88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29" name="Google Shape;129;p27"/>
          <p:cNvPicPr preferRelativeResize="0"/>
          <p:nvPr/>
        </p:nvPicPr>
        <p:blipFill rotWithShape="1">
          <a:blip r:embed="rId4">
            <a:alphaModFix/>
          </a:blip>
          <a:srcRect l="25013" r="25018"/>
          <a:stretch/>
        </p:blipFill>
        <p:spPr>
          <a:xfrm>
            <a:off x="4574900" y="0"/>
            <a:ext cx="4569100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8975" y="725375"/>
            <a:ext cx="5921249" cy="325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00" y="1238425"/>
            <a:ext cx="1617949" cy="161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>
            <a:spLocks noGrp="1"/>
          </p:cNvSpPr>
          <p:nvPr>
            <p:ph type="body" idx="1"/>
          </p:nvPr>
        </p:nvSpPr>
        <p:spPr>
          <a:xfrm>
            <a:off x="1243800" y="1568530"/>
            <a:ext cx="6656400" cy="28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09594"/>
                </a:solidFill>
              </a:rPr>
              <a:t>Goal Statement: The superintendent will lead the development of the building principals and central office leaders with a focus on visioning, systems-thinking, safe and caring environments, student achievement, and metrics. </a:t>
            </a:r>
            <a:endParaRPr sz="1600" dirty="0">
              <a:solidFill>
                <a:srgbClr val="009594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0" i="0" dirty="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rPr>
              <a:t>Action Step: </a:t>
            </a:r>
            <a:endParaRPr sz="1400" b="0" i="0" dirty="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Sans"/>
              <a:buChar char="▪"/>
            </a:pPr>
            <a:r>
              <a:rPr lang="en" sz="1400" b="0" i="0" dirty="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rPr>
              <a:t>Creation of performance dashboard to track and monitor KPIs with benchmarking and SMART goals aligned to organizational priorities. </a:t>
            </a:r>
            <a:endParaRPr sz="1400" b="0" i="0" dirty="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2" name="Google Shape;142;p29"/>
          <p:cNvSpPr txBox="1"/>
          <p:nvPr/>
        </p:nvSpPr>
        <p:spPr>
          <a:xfrm>
            <a:off x="0" y="303925"/>
            <a:ext cx="91440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Superintendent’s Goal</a:t>
            </a:r>
            <a:endParaRPr sz="3600" b="1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/>
          <p:nvPr/>
        </p:nvSpPr>
        <p:spPr>
          <a:xfrm>
            <a:off x="0" y="303925"/>
            <a:ext cx="91440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Research Process</a:t>
            </a:r>
            <a:endParaRPr sz="3600" b="1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0" name="Google Shape;150;p30"/>
          <p:cNvSpPr txBox="1">
            <a:spLocks noGrp="1"/>
          </p:cNvSpPr>
          <p:nvPr>
            <p:ph type="body" idx="1"/>
          </p:nvPr>
        </p:nvSpPr>
        <p:spPr>
          <a:xfrm>
            <a:off x="1055675" y="1498100"/>
            <a:ext cx="7170900" cy="28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67031"/>
              </a:buClr>
              <a:buSzPts val="1300"/>
              <a:buAutoNum type="arabicPeriod"/>
            </a:pPr>
            <a:r>
              <a:rPr lang="en" sz="1300">
                <a:solidFill>
                  <a:srgbClr val="F67031"/>
                </a:solidFill>
              </a:rPr>
              <a:t>Definition of Project Scope </a:t>
            </a:r>
            <a:endParaRPr sz="1300">
              <a:solidFill>
                <a:srgbClr val="F67031"/>
              </a:solidFill>
            </a:endParaRPr>
          </a:p>
          <a:p>
            <a: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Clearly outlined the scope of work for the project, establishing key objectives and deliverables</a:t>
            </a:r>
            <a:endParaRPr sz="1100">
              <a:solidFill>
                <a:schemeClr val="dk1"/>
              </a:solidFill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300"/>
              <a:buAutoNum type="arabicPeriod"/>
            </a:pPr>
            <a:r>
              <a:rPr lang="en" sz="1300">
                <a:solidFill>
                  <a:srgbClr val="F67031"/>
                </a:solidFill>
              </a:rPr>
              <a:t>Vendor Evaluation</a:t>
            </a:r>
            <a:endParaRPr sz="1300">
              <a:solidFill>
                <a:srgbClr val="F67031"/>
              </a:solidFill>
            </a:endParaRPr>
          </a:p>
          <a:p>
            <a: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Conducted individual meetings with three reputable dashboard companies to explore potential partnerships</a:t>
            </a:r>
            <a:endParaRPr sz="1100">
              <a:solidFill>
                <a:schemeClr val="dk1"/>
              </a:solidFill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300"/>
              <a:buAutoNum type="arabicPeriod"/>
            </a:pPr>
            <a:r>
              <a:rPr lang="en" sz="1300">
                <a:solidFill>
                  <a:srgbClr val="F67031"/>
                </a:solidFill>
              </a:rPr>
              <a:t>Competitive Quotes</a:t>
            </a:r>
            <a:endParaRPr sz="1300">
              <a:solidFill>
                <a:srgbClr val="F67031"/>
              </a:solidFill>
            </a:endParaRPr>
          </a:p>
          <a:p>
            <a: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Solicited and received comprehensive quotes from each vendor, detailing the proposed cost and services </a:t>
            </a:r>
            <a:endParaRPr sz="1100">
              <a:solidFill>
                <a:schemeClr val="dk1"/>
              </a:solidFill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300"/>
              <a:buAutoNum type="arabicPeriod"/>
            </a:pPr>
            <a:r>
              <a:rPr lang="en" sz="1300">
                <a:solidFill>
                  <a:srgbClr val="F67031"/>
                </a:solidFill>
              </a:rPr>
              <a:t>Team Assessment</a:t>
            </a:r>
            <a:endParaRPr sz="1300">
              <a:solidFill>
                <a:srgbClr val="F67031"/>
              </a:solidFill>
            </a:endParaRPr>
          </a:p>
          <a:p>
            <a: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Collaboratively evaluated the quotes, considering their alignment with the project scope and assessing each vendor’s ability to meet project requirements</a:t>
            </a:r>
            <a:endParaRPr sz="1100">
              <a:solidFill>
                <a:schemeClr val="dk1"/>
              </a:solidFill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300"/>
              <a:buAutoNum type="arabicPeriod"/>
            </a:pPr>
            <a:r>
              <a:rPr lang="en" sz="1300">
                <a:solidFill>
                  <a:srgbClr val="F67031"/>
                </a:solidFill>
              </a:rPr>
              <a:t>Superintendent’s Cabinet Presentation </a:t>
            </a:r>
            <a:endParaRPr sz="1300">
              <a:solidFill>
                <a:srgbClr val="F67031"/>
              </a:solidFill>
            </a:endParaRPr>
          </a:p>
          <a:p>
            <a: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Presented findings and recommendations to the Superintendent’s Cabinet, followed by a demo of the product </a:t>
            </a:r>
            <a:endParaRPr sz="1100">
              <a:solidFill>
                <a:schemeClr val="dk1"/>
              </a:solidFill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300"/>
              <a:buAutoNum type="arabicPeriod"/>
            </a:pPr>
            <a:r>
              <a:rPr lang="en" sz="1300">
                <a:solidFill>
                  <a:srgbClr val="F67031"/>
                </a:solidFill>
              </a:rPr>
              <a:t>Board of Education Proposal</a:t>
            </a:r>
            <a:endParaRPr sz="1300">
              <a:solidFill>
                <a:srgbClr val="F6703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>
            <a:spLocks noGrp="1"/>
          </p:cNvSpPr>
          <p:nvPr>
            <p:ph type="body" idx="1"/>
          </p:nvPr>
        </p:nvSpPr>
        <p:spPr>
          <a:xfrm>
            <a:off x="3090625" y="575500"/>
            <a:ext cx="5596200" cy="6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Technical Scope</a:t>
            </a:r>
            <a:endParaRPr/>
          </a:p>
        </p:txBody>
      </p:sp>
      <p:sp>
        <p:nvSpPr>
          <p:cNvPr id="156" name="Google Shape;156;p31"/>
          <p:cNvSpPr txBox="1">
            <a:spLocks noGrp="1"/>
          </p:cNvSpPr>
          <p:nvPr>
            <p:ph type="body" idx="2"/>
          </p:nvPr>
        </p:nvSpPr>
        <p:spPr>
          <a:xfrm>
            <a:off x="3090625" y="1131263"/>
            <a:ext cx="5596200" cy="25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Char char="▪"/>
            </a:pPr>
            <a:r>
              <a:rPr lang="en" sz="1200">
                <a:solidFill>
                  <a:schemeClr val="dk2"/>
                </a:solidFill>
              </a:rPr>
              <a:t>This project aims to generate comprehensive MSIP reports encompassing the scope below. These reports will offer an in-depth analysis of key educational metrics, serving as foundational tools for informed decision making and targeted strategies to enhance academic outcomes and foster an environment conducive to holistic student development. 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Overall Enrollment 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Attendance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Graduation Rate (projected)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MAP and EOC exam scores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CCR Assessments (ACT, SAT, ASVAB)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On track for graduation (9th - 11th grades)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GPA 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ICAP (Individual Career and Academic Plan)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Current Student Grades</a:t>
            </a:r>
            <a:endParaRPr sz="1200">
              <a:solidFill>
                <a:schemeClr val="dk2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Success readiness and Assessments (Fastbridge) 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157" name="Google Shape;15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100" y="1238425"/>
            <a:ext cx="1617949" cy="161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7391"/>
            <a:ext cx="9144002" cy="4988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7391"/>
            <a:ext cx="9144002" cy="4988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19" y="0"/>
            <a:ext cx="89963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3819"/>
            <a:ext cx="9144002" cy="4995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4294"/>
            <a:ext cx="9143998" cy="501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3819"/>
            <a:ext cx="9144002" cy="4995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3819"/>
            <a:ext cx="9144002" cy="4995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5725"/>
            <a:ext cx="9144002" cy="4970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3819"/>
            <a:ext cx="9144002" cy="4995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1"/>
          <p:cNvSpPr txBox="1"/>
          <p:nvPr/>
        </p:nvSpPr>
        <p:spPr>
          <a:xfrm>
            <a:off x="0" y="303925"/>
            <a:ext cx="91440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Questions &amp; Attached for Review</a:t>
            </a:r>
            <a:endParaRPr sz="3600" b="1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9" name="Google Shape;209;p41"/>
          <p:cNvSpPr txBox="1">
            <a:spLocks noGrp="1"/>
          </p:cNvSpPr>
          <p:nvPr>
            <p:ph type="body" idx="1"/>
          </p:nvPr>
        </p:nvSpPr>
        <p:spPr>
          <a:xfrm>
            <a:off x="1055675" y="1498100"/>
            <a:ext cx="7170900" cy="28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67031"/>
              </a:buClr>
              <a:buSzPts val="1800"/>
              <a:buFont typeface="Nunito Sans"/>
              <a:buChar char="▪"/>
            </a:pPr>
            <a:r>
              <a:rPr lang="en" sz="1800" i="0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rPr>
              <a:t>Attached for your review:</a:t>
            </a:r>
            <a:endParaRPr sz="1800" i="0">
              <a:solidFill>
                <a:srgbClr val="F6703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800"/>
              <a:buFont typeface="Nunito Sans"/>
              <a:buChar char="-"/>
            </a:pPr>
            <a:r>
              <a:rPr lang="en" sz="1800" i="0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rPr>
              <a:t>Memo outlining selection criteria</a:t>
            </a:r>
            <a:endParaRPr sz="1800" i="0">
              <a:solidFill>
                <a:srgbClr val="F6703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800"/>
              <a:buFont typeface="Nunito Sans"/>
              <a:buChar char="-"/>
            </a:pPr>
            <a:r>
              <a:rPr lang="en" sz="1800" i="0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rPr>
              <a:t>Full proposal and quote from Nuvento</a:t>
            </a:r>
            <a:endParaRPr sz="1800" i="0">
              <a:solidFill>
                <a:srgbClr val="F6703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0" name="Google Shape;210;p41"/>
          <p:cNvSpPr/>
          <p:nvPr/>
        </p:nvSpPr>
        <p:spPr>
          <a:xfrm>
            <a:off x="3507430" y="3374823"/>
            <a:ext cx="2267400" cy="1296900"/>
          </a:xfrm>
          <a:prstGeom prst="chevron">
            <a:avLst>
              <a:gd name="adj" fmla="val 29853"/>
            </a:avLst>
          </a:prstGeom>
          <a:solidFill>
            <a:srgbClr val="F67031">
              <a:alpha val="88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1" name="Google Shape;211;p41"/>
          <p:cNvSpPr/>
          <p:nvPr/>
        </p:nvSpPr>
        <p:spPr>
          <a:xfrm>
            <a:off x="4955126" y="3229125"/>
            <a:ext cx="2267400" cy="1588500"/>
          </a:xfrm>
          <a:prstGeom prst="chevron">
            <a:avLst>
              <a:gd name="adj" fmla="val 29853"/>
            </a:avLst>
          </a:prstGeom>
          <a:solidFill>
            <a:srgbClr val="F67031">
              <a:alpha val="95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2" name="Google Shape;212;p41"/>
          <p:cNvSpPr/>
          <p:nvPr/>
        </p:nvSpPr>
        <p:spPr>
          <a:xfrm>
            <a:off x="1942775" y="3504589"/>
            <a:ext cx="2267400" cy="1037700"/>
          </a:xfrm>
          <a:prstGeom prst="chevron">
            <a:avLst>
              <a:gd name="adj" fmla="val 29853"/>
            </a:avLst>
          </a:prstGeom>
          <a:solidFill>
            <a:srgbClr val="FFA400">
              <a:alpha val="71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lyss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290</Words>
  <Application>Microsoft Office PowerPoint</Application>
  <PresentationFormat>On-screen Show (16:9)</PresentationFormat>
  <Paragraphs>35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Nunito Sans Black</vt:lpstr>
      <vt:lpstr>Nunito Sans</vt:lpstr>
      <vt:lpstr>Georgia</vt:lpstr>
      <vt:lpstr>Arial</vt:lpstr>
      <vt:lpstr>Calibri</vt:lpstr>
      <vt:lpstr>Simple Light</vt:lpstr>
      <vt:lpstr>Ulysses template</vt:lpstr>
      <vt:lpstr>Strategic Dashboard Board of Education February 21,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Dashboard Board of Education February 21, 2024</dc:title>
  <dc:creator>Danielle Nickell</dc:creator>
  <cp:lastModifiedBy>Danielle Nickell</cp:lastModifiedBy>
  <cp:revision>3</cp:revision>
  <dcterms:modified xsi:type="dcterms:W3CDTF">2024-02-21T02:20:57Z</dcterms:modified>
</cp:coreProperties>
</file>